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Nunito"/>
      <p:regular r:id="rId17"/>
      <p:bold r:id="rId18"/>
      <p:italic r:id="rId19"/>
      <p:boldItalic r:id="rId20"/>
    </p:embeddedFont>
    <p:embeddedFont>
      <p:font typeface="Maven Pro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Nunito-bold.fntdata"/><Relationship Id="rId8" Type="http://schemas.openxmlformats.org/officeDocument/2006/relationships/slide" Target="slides/slide3.xml"/><Relationship Id="rId21" Type="http://schemas.openxmlformats.org/officeDocument/2006/relationships/font" Target="fonts/MavenPro-regular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font" Target="fonts/Nunito-regular.fntdata"/><Relationship Id="rId7" Type="http://schemas.openxmlformats.org/officeDocument/2006/relationships/slide" Target="slides/slide2.xml"/><Relationship Id="rId25" Type="http://schemas.openxmlformats.org/officeDocument/2006/relationships/customXml" Target="../customXml/item3.xml"/><Relationship Id="rId20" Type="http://schemas.openxmlformats.org/officeDocument/2006/relationships/font" Target="fonts/Nunito-boldItalic.fntdata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24" Type="http://schemas.openxmlformats.org/officeDocument/2006/relationships/customXml" Target="../customXml/item2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5.xml"/><Relationship Id="rId19" Type="http://schemas.openxmlformats.org/officeDocument/2006/relationships/font" Target="fonts/Nunito-italic.fntdata"/><Relationship Id="rId22" Type="http://schemas.openxmlformats.org/officeDocument/2006/relationships/font" Target="fonts/MavenPro-bold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afdc72e363_0_3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2afdc72e363_0_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2afdc72e363_0_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2afdc72e363_0_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afdc72e363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afdc72e363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afdc72e363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afdc72e363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afdc72e363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afdc72e363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afdc72e363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afdc72e363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afdc72e363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afdc72e363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afdc72e363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afdc72e363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afdc72e363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2afdc72e363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afdc72e363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2afdc72e363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innovationenglish.sites.ku.dk/metode/clustering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Ideation Workshop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Adapted from: The </a:t>
            </a:r>
            <a:r>
              <a:rPr lang="en"/>
              <a:t>University</a:t>
            </a:r>
            <a:r>
              <a:rPr lang="en"/>
              <a:t> of Copenhagen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https://innovationenglish.sites.ku.dk/metode/clustering/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Weighted Idea Selection</a:t>
            </a:r>
            <a:endParaRPr/>
          </a:p>
        </p:txBody>
      </p:sp>
      <p:sp>
        <p:nvSpPr>
          <p:cNvPr id="332" name="Google Shape;332;p22"/>
          <p:cNvSpPr txBox="1"/>
          <p:nvPr>
            <p:ph idx="1" type="body"/>
          </p:nvPr>
        </p:nvSpPr>
        <p:spPr>
          <a:xfrm>
            <a:off x="1303800" y="1990050"/>
            <a:ext cx="41610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Rate your criteria from 1-10, where 10 is the highest score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Give every idea points based on the criteria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Calculate total scores for each idea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Select the top 3 ideas with most points (?)</a:t>
            </a:r>
            <a:endParaRPr/>
          </a:p>
        </p:txBody>
      </p:sp>
      <p:pic>
        <p:nvPicPr>
          <p:cNvPr id="333" name="Google Shape;33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4798" y="1648988"/>
            <a:ext cx="3571800" cy="322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3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Concepts</a:t>
            </a:r>
            <a:endParaRPr/>
          </a:p>
        </p:txBody>
      </p:sp>
      <p:sp>
        <p:nvSpPr>
          <p:cNvPr id="339" name="Google Shape;339;p23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Name your concepts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/>
              <a:t>Describe the product/process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/>
              <a:t>Who are the customers and end-users?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/>
              <a:t>Can you describe the user experience? – E.g.: Sensoric, interaction, situations, associations/storytelling, health benefits – =&gt; Value creation? ? 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700"/>
              <a:t>What kind of innovation is it (potentially)? 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Challenge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Write down your challenge and the preconditions from the International Partner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 Think about: What is the potential of the solution to the challenge (what can be gained? And for whom?)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Opportunity </a:t>
            </a:r>
            <a:r>
              <a:rPr lang="en"/>
              <a:t>Analysis</a:t>
            </a:r>
            <a:r>
              <a:rPr lang="en"/>
              <a:t> </a:t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Identify areas of opportunities for new innovative solutions in relation to your challenge which will be used for brainstorming.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Brainstorming Rules</a:t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1990050"/>
            <a:ext cx="76902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Go for quantity Always say yes! 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Don´t judge (there is plenty of time for that later) 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Format: Write one idea down on each post-it or textbox (if you’re working virtual)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Name your ideas 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Draw illustrations or provide images  if possible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 1: By Yourself</a:t>
            </a:r>
            <a:endParaRPr/>
          </a:p>
        </p:txBody>
      </p:sp>
      <p:sp>
        <p:nvSpPr>
          <p:cNvPr id="302" name="Google Shape;302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Generate as many ideas as possible - at least 10!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 2: In Your Team</a:t>
            </a:r>
            <a:endParaRPr/>
          </a:p>
        </p:txBody>
      </p:sp>
      <p:sp>
        <p:nvSpPr>
          <p:cNvPr id="308" name="Google Shape;308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Look at the ideas in your group 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/>
              <a:t>Can you combine some of the ideas? 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100"/>
              <a:t>Brainstorm on new ideas – at least 50</a:t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Clustering </a:t>
            </a:r>
            <a:endParaRPr/>
          </a:p>
        </p:txBody>
      </p:sp>
      <p:sp>
        <p:nvSpPr>
          <p:cNvPr id="314" name="Google Shape;314;p19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Categorize your ideas into themes and name them accordingly 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900"/>
              <a:t>Keep organizing until you find appropriate clusters of ideas</a:t>
            </a:r>
            <a:endParaRPr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Evaluation and Selection</a:t>
            </a:r>
            <a:endParaRPr/>
          </a:p>
        </p:txBody>
      </p:sp>
      <p:sp>
        <p:nvSpPr>
          <p:cNvPr id="320" name="Google Shape;320;p20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What are your team’s criteria to the solution you are to develop? 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Write these down (at least 5 criteria)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Dot Voting</a:t>
            </a:r>
            <a:endParaRPr/>
          </a:p>
        </p:txBody>
      </p:sp>
      <p:sp>
        <p:nvSpPr>
          <p:cNvPr id="326" name="Google Shape;326;p2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Each group member gets a total of 10 votes 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Mark the favorite ideas with a dot, keeping in mind your selection criteria 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900"/>
              <a:t>Select 10 ideas with most dots to take further in the process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6157141D7264EB24EA2EA1F595CF9" ma:contentTypeVersion="21" ma:contentTypeDescription="Create a new document." ma:contentTypeScope="" ma:versionID="37c8a193668b52da5df54b7c42c670ed">
  <xsd:schema xmlns:xsd="http://www.w3.org/2001/XMLSchema" xmlns:xs="http://www.w3.org/2001/XMLSchema" xmlns:p="http://schemas.microsoft.com/office/2006/metadata/properties" xmlns:ns2="8babe21b-5906-45a2-9b0b-97289212bba6" xmlns:ns3="70c3a9f6-3772-496e-a39c-34d75bc0b63b" targetNamespace="http://schemas.microsoft.com/office/2006/metadata/properties" ma:root="true" ma:fieldsID="0a1c350631a0a148987f7a2df2f04a87" ns2:_="" ns3:_="">
    <xsd:import namespace="8babe21b-5906-45a2-9b0b-97289212bba6"/>
    <xsd:import namespace="70c3a9f6-3772-496e-a39c-34d75bc0b6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be21b-5906-45a2-9b0b-97289212b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6875b50-84de-4a3a-aee8-351b89322ea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c3a9f6-3772-496e-a39c-34d75bc0b63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e2c89d1-b28f-48c0-99cb-fb2058c6b0d4}" ma:internalName="TaxCatchAll" ma:showField="CatchAllData" ma:web="70c3a9f6-3772-496e-a39c-34d75bc0b6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0c3a9f6-3772-496e-a39c-34d75bc0b63b" xsi:nil="true"/>
    <lcf76f155ced4ddcb4097134ff3c332f xmlns="8babe21b-5906-45a2-9b0b-97289212bba6">
      <Terms xmlns="http://schemas.microsoft.com/office/infopath/2007/PartnerControls"/>
    </lcf76f155ced4ddcb4097134ff3c332f>
    <SharedWithUsers xmlns="70c3a9f6-3772-496e-a39c-34d75bc0b63b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8426C45-190D-45DF-BA36-DDD7F912D34D}"/>
</file>

<file path=customXml/itemProps2.xml><?xml version="1.0" encoding="utf-8"?>
<ds:datastoreItem xmlns:ds="http://schemas.openxmlformats.org/officeDocument/2006/customXml" ds:itemID="{5C15CD41-01B3-4A88-B0E8-63B5F47A4D76}"/>
</file>

<file path=customXml/itemProps3.xml><?xml version="1.0" encoding="utf-8"?>
<ds:datastoreItem xmlns:ds="http://schemas.openxmlformats.org/officeDocument/2006/customXml" ds:itemID="{9CA25530-CCFE-4644-9A15-06DC2B386A22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0x010100AAE6157141D7264EB24EA2EA1F595CF9</vt:lpwstr>
  </property>
  <property fmtid="{D5CDD505-2E9C-101B-9397-08002B2CF9AE}" pid="3" name="Order">
    <vt:r8>135500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Program">
    <vt:lpwstr>IoT</vt:lpwstr>
  </property>
  <property fmtid="{D5CDD505-2E9C-101B-9397-08002B2CF9AE}" pid="12" name="_ExtendedDescription">
    <vt:lpwstr/>
  </property>
  <property fmtid="{D5CDD505-2E9C-101B-9397-08002B2CF9AE}" pid="13" name="MediaServiceImageTags">
    <vt:lpwstr/>
  </property>
</Properties>
</file>